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1"/>
  </p:sldMasterIdLst>
  <p:notesMasterIdLst>
    <p:notesMasterId r:id="rId72"/>
  </p:notesMasterIdLst>
  <p:handoutMasterIdLst>
    <p:handoutMasterId r:id="rId73"/>
  </p:handoutMasterIdLst>
  <p:sldIdLst>
    <p:sldId id="1274" r:id="rId2"/>
    <p:sldId id="1275" r:id="rId3"/>
    <p:sldId id="1276" r:id="rId4"/>
    <p:sldId id="1160" r:id="rId5"/>
    <p:sldId id="1277" r:id="rId6"/>
    <p:sldId id="1162" r:id="rId7"/>
    <p:sldId id="1308" r:id="rId8"/>
    <p:sldId id="1163" r:id="rId9"/>
    <p:sldId id="1145" r:id="rId10"/>
    <p:sldId id="1164" r:id="rId11"/>
    <p:sldId id="1146" r:id="rId12"/>
    <p:sldId id="1278" r:id="rId13"/>
    <p:sldId id="1165" r:id="rId14"/>
    <p:sldId id="1147" r:id="rId15"/>
    <p:sldId id="1246" r:id="rId16"/>
    <p:sldId id="1247" r:id="rId17"/>
    <p:sldId id="1167" r:id="rId18"/>
    <p:sldId id="1168" r:id="rId19"/>
    <p:sldId id="1148" r:id="rId20"/>
    <p:sldId id="1166" r:id="rId21"/>
    <p:sldId id="1153" r:id="rId22"/>
    <p:sldId id="1250" r:id="rId23"/>
    <p:sldId id="1280" r:id="rId24"/>
    <p:sldId id="1251" r:id="rId25"/>
    <p:sldId id="1252" r:id="rId26"/>
    <p:sldId id="1253" r:id="rId27"/>
    <p:sldId id="1204" r:id="rId28"/>
    <p:sldId id="1205" r:id="rId29"/>
    <p:sldId id="1281" r:id="rId30"/>
    <p:sldId id="1169" r:id="rId31"/>
    <p:sldId id="1282" r:id="rId32"/>
    <p:sldId id="1255" r:id="rId33"/>
    <p:sldId id="1154" r:id="rId34"/>
    <p:sldId id="1254" r:id="rId35"/>
    <p:sldId id="1172" r:id="rId36"/>
    <p:sldId id="1283" r:id="rId37"/>
    <p:sldId id="1256" r:id="rId38"/>
    <p:sldId id="1258" r:id="rId39"/>
    <p:sldId id="1273" r:id="rId40"/>
    <p:sldId id="1259" r:id="rId41"/>
    <p:sldId id="1170" r:id="rId42"/>
    <p:sldId id="1285" r:id="rId43"/>
    <p:sldId id="1225" r:id="rId44"/>
    <p:sldId id="1309" r:id="rId45"/>
    <p:sldId id="1310" r:id="rId46"/>
    <p:sldId id="1311" r:id="rId47"/>
    <p:sldId id="1312" r:id="rId48"/>
    <p:sldId id="1313" r:id="rId49"/>
    <p:sldId id="1314" r:id="rId50"/>
    <p:sldId id="1287" r:id="rId51"/>
    <p:sldId id="1288" r:id="rId52"/>
    <p:sldId id="1289" r:id="rId53"/>
    <p:sldId id="1219" r:id="rId54"/>
    <p:sldId id="1220" r:id="rId55"/>
    <p:sldId id="1303" r:id="rId56"/>
    <p:sldId id="1305" r:id="rId57"/>
    <p:sldId id="1221" r:id="rId58"/>
    <p:sldId id="1306" r:id="rId59"/>
    <p:sldId id="1261" r:id="rId60"/>
    <p:sldId id="1262" r:id="rId61"/>
    <p:sldId id="1307" r:id="rId62"/>
    <p:sldId id="1171" r:id="rId63"/>
    <p:sldId id="1244" r:id="rId64"/>
    <p:sldId id="1151" r:id="rId65"/>
    <p:sldId id="1152" r:id="rId66"/>
    <p:sldId id="1155" r:id="rId67"/>
    <p:sldId id="1156" r:id="rId68"/>
    <p:sldId id="1157" r:id="rId69"/>
    <p:sldId id="1158" r:id="rId70"/>
    <p:sldId id="1228" r:id="rId71"/>
  </p:sldIdLst>
  <p:sldSz cx="9144000" cy="6858000" type="screen4x3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0000"/>
    <a:srgbClr val="FFAA01"/>
    <a:srgbClr val="F99707"/>
    <a:srgbClr val="FCB504"/>
    <a:srgbClr val="B52217"/>
    <a:srgbClr val="960000"/>
    <a:srgbClr val="A40000"/>
    <a:srgbClr val="D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2876" autoAdjust="0"/>
  </p:normalViewPr>
  <p:slideViewPr>
    <p:cSldViewPr>
      <p:cViewPr varScale="1">
        <p:scale>
          <a:sx n="68" d="100"/>
          <a:sy n="68" d="100"/>
        </p:scale>
        <p:origin x="1867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322"/>
    </p:cViewPr>
  </p:sorterViewPr>
  <p:notesViewPr>
    <p:cSldViewPr>
      <p:cViewPr varScale="1">
        <p:scale>
          <a:sx n="81" d="100"/>
          <a:sy n="81" d="100"/>
        </p:scale>
        <p:origin x="-2844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7F52D72-ED1D-48E3-B38D-D27DF71D5328}" type="datetimeFigureOut">
              <a:rPr lang="de-AT"/>
              <a:pPr>
                <a:defRPr/>
              </a:pPr>
              <a:t>19.03.2023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B8876E5-8CB2-488D-BB52-3FDCCA373F31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4803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3163736-15EA-4775-815E-DDF88F21B7ED}" type="datetimeFigureOut">
              <a:rPr lang="de-AT"/>
              <a:pPr>
                <a:defRPr/>
              </a:pPr>
              <a:t>19.03.2023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AT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AT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6EAC6C9-0F3A-40E0-896B-88DE66496CB5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1234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AT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'3'</a:t>
            </a:r>
            <a:endParaRPr lang="de-AT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de-AT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services</a:t>
            </a:r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AT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homeassistant</a:t>
            </a:r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AT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container_name</a:t>
            </a:r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AT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homeassistant</a:t>
            </a:r>
            <a:endParaRPr lang="de-AT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AT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AT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"ghcr.io/</a:t>
            </a:r>
            <a:r>
              <a:rPr lang="de-AT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home-assistant</a:t>
            </a:r>
            <a:r>
              <a:rPr lang="de-AT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AT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home-assistant:stable</a:t>
            </a:r>
            <a:r>
              <a:rPr lang="de-AT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de-AT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AT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volumes</a:t>
            </a:r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de-AT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./</a:t>
            </a:r>
            <a:r>
              <a:rPr lang="de-AT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de-AT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:/</a:t>
            </a:r>
            <a:r>
              <a:rPr lang="de-AT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config</a:t>
            </a:r>
            <a:endParaRPr lang="de-AT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de-AT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AT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de-AT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AT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localtime</a:t>
            </a:r>
            <a:r>
              <a:rPr lang="de-AT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:/</a:t>
            </a:r>
            <a:r>
              <a:rPr lang="de-AT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de-AT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AT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localtime:ro</a:t>
            </a:r>
            <a:endParaRPr lang="de-AT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AT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restart</a:t>
            </a:r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AT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unless-stopped</a:t>
            </a:r>
            <a:endParaRPr lang="de-AT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AT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privileged</a:t>
            </a:r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AT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de-AT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AT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ports</a:t>
            </a:r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de-AT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"8123:8123"</a:t>
            </a:r>
            <a:endParaRPr lang="de-AT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7374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82AAFF"/>
                </a:solidFill>
                <a:effectLst/>
                <a:latin typeface="SFMono-Regular"/>
              </a:rPr>
              <a:t>3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35238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95504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http:</a:t>
            </a:r>
          </a:p>
          <a:p>
            <a:r>
              <a:rPr lang="de-AT" dirty="0"/>
              <a:t>  </a:t>
            </a:r>
            <a:r>
              <a:rPr lang="de-AT" dirty="0" err="1"/>
              <a:t>ip_ban_enabled</a:t>
            </a:r>
            <a:r>
              <a:rPr lang="de-AT" dirty="0"/>
              <a:t>: </a:t>
            </a:r>
            <a:r>
              <a:rPr lang="de-AT" dirty="0" err="1"/>
              <a:t>true</a:t>
            </a:r>
            <a:endParaRPr lang="de-AT" dirty="0"/>
          </a:p>
          <a:p>
            <a:r>
              <a:rPr lang="de-AT" dirty="0"/>
              <a:t>  </a:t>
            </a:r>
            <a:r>
              <a:rPr lang="de-AT" dirty="0" err="1"/>
              <a:t>login_attempts_threshold</a:t>
            </a:r>
            <a:r>
              <a:rPr lang="de-AT" dirty="0"/>
              <a:t>: 5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67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81065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Fließ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541337" indent="0">
              <a:buNone/>
              <a:defRPr sz="2400"/>
            </a:lvl2pPr>
            <a:lvl3pPr marL="1073150" indent="0">
              <a:buNone/>
              <a:defRPr sz="2200"/>
            </a:lvl3pPr>
            <a:lvl4pPr marL="1436687" indent="0">
              <a:buNone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Aufzähl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/>
          <a:lstStyle>
            <a:lvl1pPr marL="514350" indent="-514350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lt"/>
              <a:buAutoNum type="arabicPeriod"/>
              <a:defRPr sz="2600" baseline="0"/>
            </a:lvl1pPr>
            <a:lvl2pPr marL="998537" indent="-457200"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lphaLcPeriod"/>
              <a:defRPr sz="2300"/>
            </a:lvl2pPr>
            <a:lvl3pPr marL="1530350" indent="-457200">
              <a:buSzPct val="100000"/>
              <a:buFont typeface="Wingdings" pitchFamily="2" charset="2"/>
              <a:buChar char="§"/>
              <a:defRPr sz="2000" baseline="0"/>
            </a:lvl3pPr>
            <a:lvl4pPr marL="1893887" indent="-457200">
              <a:buFont typeface="+mj-lt"/>
              <a:buAutoNum type="arabicPeriod"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  <a:p>
            <a:pPr lvl="4"/>
            <a:r>
              <a:rPr lang="en-US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lis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468313" y="1268760"/>
            <a:ext cx="8207375" cy="4608165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</p:spPr>
        <p:txBody>
          <a:bodyPr/>
          <a:lstStyle/>
          <a:p>
            <a:r>
              <a:rPr lang="en-US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Textmasterformate durch Klicken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0000">
              <a:schemeClr val="bg1">
                <a:tint val="80000"/>
                <a:satMod val="300000"/>
                <a:lumMod val="85000"/>
                <a:lumOff val="1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-7455" y="-12449"/>
            <a:ext cx="9252520" cy="849161"/>
          </a:xfrm>
          <a:prstGeom prst="rect">
            <a:avLst/>
          </a:prstGeom>
          <a:gradFill flip="none" rotWithShape="1">
            <a:gsLst>
              <a:gs pos="27000">
                <a:srgbClr val="4879B4"/>
              </a:gs>
              <a:gs pos="0">
                <a:schemeClr val="tx2"/>
              </a:gs>
              <a:gs pos="50000">
                <a:schemeClr val="accent1"/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sp>
        <p:nvSpPr>
          <p:cNvPr id="12" name="Rechteck 11"/>
          <p:cNvSpPr/>
          <p:nvPr userDrawn="1"/>
        </p:nvSpPr>
        <p:spPr>
          <a:xfrm>
            <a:off x="-7938" y="-26988"/>
            <a:ext cx="9253538" cy="809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Masterfolie</a:t>
            </a:r>
            <a:endParaRPr lang="de-AT" dirty="0"/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gray">
          <a:xfrm>
            <a:off x="349250" y="6361113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Seite 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  <a:sym typeface="Wingdings" pitchFamily="2" charset="2"/>
              </a:rPr>
              <a:t>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 </a:t>
            </a:r>
            <a:fld id="{C5A4FFB9-E613-43CD-964A-AE1E9E6225EE}" type="slidenum">
              <a:rPr lang="de-DE" sz="100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sz="1000" dirty="0">
              <a:solidFill>
                <a:schemeClr val="bg1">
                  <a:lumMod val="50000"/>
                </a:schemeClr>
              </a:solidFill>
              <a:latin typeface="+mn-lt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26987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8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1pPr>
      <a:lvl2pPr marL="89535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5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2pPr>
      <a:lvl3pPr marL="134302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2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3pPr>
      <a:lvl4pPr marL="179070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0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home-assistant.io/installation/raspberrypi/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acs.xyz/docs/setup/download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andrejacobs.org/home-automation/convert-home-assistant-to-use-mariadb-as-the-database/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homeassistant.local:8123/" TargetMode="Externa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github.com/zachowj/hass-node-red#hacs" TargetMode="Externa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github.com/alexbelgium/hassio-addons" TargetMode="Externa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://192.168.1.99:8086/" TargetMode="Externa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ns-maus/RaspberryMatic/wiki/Installation-HomeAssistant" TargetMode="Externa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home-assistant.io/integrations/systemmonitor/" TargetMode="Externa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marthomejunkie/Home-Assistant-Tutorials" TargetMode="External"/><Relationship Id="rId2" Type="http://schemas.openxmlformats.org/officeDocument/2006/relationships/hyperlink" Target="https://www.youtube.com/watch?v=fs_qyQEm5Xo&amp;list=PLIxK2LLg_SBv6tud8fjgl0scqhyZba-O7&amp;ab_channel=Tristan%27sSmartesHeim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arsaboo/homeassistant-config/blob/master/HASS%20Cheatsheet.md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7DCF6D-6559-50AD-5FEB-003183FFC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Installation auf Raspberry Pi 4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D80FFA-E980-3DB7-6FC3-55CA4B53FD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sz="2400" dirty="0">
                <a:hlinkClick r:id="rId2"/>
              </a:rPr>
              <a:t>https://www.home-assistant.io/installation/raspberrypi/</a:t>
            </a:r>
            <a:r>
              <a:rPr lang="de-AT" sz="2400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598C5EA-0ABC-8083-A358-31291115F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7" y="2110855"/>
            <a:ext cx="9144000" cy="460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089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BAC7B6-B964-9146-166B-517EE33D3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Konfiguration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D85B87E-486A-16C5-85EF-EC605C3E4B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C8FE5AD-59B2-E27E-CA27-9027F311A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6531"/>
            <a:ext cx="9144000" cy="506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774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B38A1A-43D6-717E-B41E-34A305712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AddOn</a:t>
            </a:r>
            <a:r>
              <a:rPr lang="de-AT" dirty="0"/>
              <a:t>-Store - </a:t>
            </a:r>
            <a:r>
              <a:rPr lang="de-AT" dirty="0" err="1"/>
              <a:t>Enable</a:t>
            </a:r>
            <a:r>
              <a:rPr lang="de-AT" dirty="0"/>
              <a:t> SSH/SFTP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4F4785-7C61-1E50-7DE6-860DEAC1B8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5EE66A5-BBD0-435B-DC63-CFF08181C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124744"/>
            <a:ext cx="9144000" cy="541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71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E91111-3BB8-7C53-94AB-7A90FB905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Erstes </a:t>
            </a:r>
            <a:r>
              <a:rPr lang="de-AT" dirty="0" err="1"/>
              <a:t>AddOn</a:t>
            </a:r>
            <a:r>
              <a:rPr lang="de-AT" dirty="0"/>
              <a:t> über Store installieren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BED883-1BAF-E929-C925-726068D258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 err="1"/>
              <a:t>Frenck</a:t>
            </a:r>
            <a:r>
              <a:rPr lang="de-AT" dirty="0"/>
              <a:t> ist ein sehr wertvolles Community-Mitglied</a:t>
            </a:r>
          </a:p>
          <a:p>
            <a:r>
              <a:rPr lang="de-AT" dirty="0"/>
              <a:t>Installation dauert etwas </a:t>
            </a:r>
            <a:r>
              <a:rPr lang="de-AT" dirty="0">
                <a:sym typeface="Wingdings" panose="05000000000000000000" pitchFamily="2" charset="2"/>
              </a:rPr>
              <a:t> F5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7EC5730-A86B-8F86-BBEF-5607DB4AE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2404042"/>
            <a:ext cx="4752528" cy="419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492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3633B7-11E7-7DDA-3759-BA109869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SSH - Überblick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0D55B6E-0FFE-4841-86F4-720FB96689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 sz="2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3D5B7D2-AFFD-3BAA-982A-1B6C9B08E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67767"/>
            <a:ext cx="807720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27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98A98E-AF76-764B-86BD-43EDFD140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</a:t>
            </a:r>
            <a:r>
              <a:rPr lang="de-AT" dirty="0"/>
              <a:t> – Benutzer anpassen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89C0E3E-3024-F710-D113-0A2F13363E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512" y="980728"/>
            <a:ext cx="8207375" cy="4608165"/>
          </a:xfrm>
        </p:spPr>
        <p:txBody>
          <a:bodyPr/>
          <a:lstStyle/>
          <a:p>
            <a:r>
              <a:rPr lang="de-AT" dirty="0"/>
              <a:t>Auf Infoseite starten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BBC40D0-DF4B-3F3C-4B02-3CC4B147E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713184"/>
            <a:ext cx="5832648" cy="412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19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39214-415A-6CB2-A1AD-5BF7604F0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Protokoll kontrollieren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48162B4-814F-9AD6-0254-FA9D119B09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Fehlermeldungen ?!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6DE3E6F-ED36-F8C0-385E-0CA1465C6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54" y="2204864"/>
            <a:ext cx="74009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712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5995B0-F584-96F2-6799-BB3DBA49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</a:t>
            </a:r>
            <a:r>
              <a:rPr lang="de-AT" dirty="0"/>
              <a:t> noch einmal überprüfen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F63D843-3975-DF4E-9BF4-30C819F634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80728"/>
            <a:ext cx="8207375" cy="4608165"/>
          </a:xfrm>
        </p:spPr>
        <p:txBody>
          <a:bodyPr/>
          <a:lstStyle/>
          <a:p>
            <a:r>
              <a:rPr lang="de-AT" dirty="0"/>
              <a:t>User/Kennwort </a:t>
            </a:r>
            <a:r>
              <a:rPr lang="de-AT" dirty="0">
                <a:sym typeface="Wingdings" panose="05000000000000000000" pitchFamily="2" charset="2"/>
              </a:rPr>
              <a:t> jetzt passt es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26AB3F-91F3-2552-F886-000A0B5BA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815680"/>
            <a:ext cx="5022811" cy="490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58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E40683-D0F2-7ADD-ADBF-E702015FF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Starten und Aufrufen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CA74DA-94DC-5B0B-57D7-8F40AC8698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8CBF695-3694-F5E1-549A-7648BFDEC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839" y="2276872"/>
            <a:ext cx="5820321" cy="399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50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851B80-0E5F-A362-7BF1-7E50A5151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HomeAssistant</a:t>
            </a:r>
            <a:r>
              <a:rPr lang="de-AT" dirty="0"/>
              <a:t> neu starten …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B0556D8-D2E6-3D7A-9C12-0987ED4DCB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… oder etwas Zeit lassen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2987967-9595-685C-D63B-8B1A2028F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" y="1988840"/>
            <a:ext cx="9144000" cy="376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811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EF868E-F6A6-8B22-FA0B-7F9FBC715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Ergebnis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8A6899-58E1-E846-9108-477AEF7D50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F3FD3D6-9680-0C8E-3A83-BD8742F95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0" y="1124744"/>
            <a:ext cx="913447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71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30FB62-E37B-89F5-8705-FB73E4696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Raspi</a:t>
            </a:r>
            <a:r>
              <a:rPr lang="de-AT" dirty="0"/>
              <a:t>-Imager oder </a:t>
            </a:r>
            <a:r>
              <a:rPr lang="de-AT" dirty="0" err="1"/>
              <a:t>balenaEdger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11FB40B-DF9F-60CF-5218-23EE2A4DD6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50D6083-D312-9C2D-2816-0E14B92C1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5" y="986771"/>
            <a:ext cx="8207375" cy="516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567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9D4790-D959-8A5C-9055-3B4F51248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Log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AFCA05-C994-3790-DE73-7AD6EE7FFD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28B537F-85B1-2D34-4369-EAB7A8F44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946108"/>
            <a:ext cx="7246547" cy="578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24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BD2CE7-BF0C-B9A4-B095-366C1A6BA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Install</a:t>
            </a:r>
            <a:r>
              <a:rPr lang="de-AT" dirty="0"/>
              <a:t> Home </a:t>
            </a:r>
            <a:r>
              <a:rPr lang="de-AT" dirty="0" err="1"/>
              <a:t>Assistant</a:t>
            </a:r>
            <a:r>
              <a:rPr lang="de-AT" dirty="0"/>
              <a:t> Community Store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406AA1C-0AE2-8653-6715-F0B6F47A87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1052736"/>
            <a:ext cx="8207375" cy="4608165"/>
          </a:xfrm>
        </p:spPr>
        <p:txBody>
          <a:bodyPr/>
          <a:lstStyle/>
          <a:p>
            <a:r>
              <a:rPr lang="de-AT" sz="2400" dirty="0">
                <a:hlinkClick r:id="rId3"/>
              </a:rPr>
              <a:t>https://hacs.xyz/docs/setup/download/</a:t>
            </a:r>
            <a:r>
              <a:rPr lang="de-AT" sz="2400" dirty="0"/>
              <a:t> </a:t>
            </a:r>
          </a:p>
          <a:p>
            <a:r>
              <a:rPr lang="de-AT" dirty="0" err="1"/>
              <a:t>Ssh</a:t>
            </a:r>
            <a:r>
              <a:rPr lang="de-AT" dirty="0"/>
              <a:t>: </a:t>
            </a:r>
            <a:r>
              <a:rPr lang="pt-BR" dirty="0"/>
              <a:t>wget -O - https://get.hacs.xyz | bash –</a:t>
            </a:r>
          </a:p>
          <a:p>
            <a:r>
              <a:rPr lang="pt-BR" dirty="0"/>
              <a:t>Restart HA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3A9ED84-834D-DE3D-5C40-D74032455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2924944"/>
            <a:ext cx="5616624" cy="359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100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0D751D-6B8D-293F-93CC-00E92D009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Script</a:t>
            </a:r>
            <a:r>
              <a:rPr lang="de-AT" dirty="0"/>
              <a:t> arbeitet problemlos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39CBB58-9B8D-3EAB-F430-17F897A2B3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39546E7-4DD9-A66B-8A9F-63616D2EB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7" y="872504"/>
            <a:ext cx="8429625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48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A8DB5A-8952-6495-E9DE-7AAED5A84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 neu starten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E21A8B-4108-91A8-9DC0-C08E61D8FC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5CB59F-0E1E-A9BA-F1EA-AF8C793A7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86631"/>
            <a:ext cx="8622172" cy="459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0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0F3C19-E338-F6F1-618C-D8FC3E25C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 neu starten – Browsercache löschen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5A9FAA0-5ED9-B421-23F7-FD0222EAA4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Browser wechseln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E00F019-91C0-0CCB-0231-7F6460F95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462" y="2065337"/>
            <a:ext cx="479107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416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85E86-ED42-EA4C-C468-994325F90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Integration hinzufügen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26770B-6FEA-F715-3644-888C8CD21A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0347838-9CBF-51F8-88E3-7BA4B737C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000500"/>
            <a:ext cx="393382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47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B240A-ACAB-BBF0-0F0B-00C9B49C8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Alles bestätigen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CB29AC6-E673-B95B-51BE-AF24D7233E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CBD280E-8C3A-3AFF-8E37-C4257E3C2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904875"/>
            <a:ext cx="677227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026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52D155-09D9-40BD-7DED-82F9443A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HACS – Integration installieren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E2B48F-0A09-2390-2D0D-6AA3A329F0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Mit Key in GitHub anmelden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E616D70-6033-5F4D-5EE8-99DB811D7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636912"/>
            <a:ext cx="4363030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7268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53BF2D-5962-8C4B-076F-8310C8A46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651083-8852-3625-104C-0976483274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DD645BE-6DEA-CE14-AFEE-ED4E9F45E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124744"/>
            <a:ext cx="5764714" cy="507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45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92DC37-2A27-886C-53C4-1737EF14F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HACS zu Bereich System hinzufügen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FA0537-AFDC-03C8-40A1-506E3DD465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Bereich System anlegen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CB6BD7C-8000-E251-3CB7-8826B5A47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916832"/>
            <a:ext cx="4104456" cy="326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123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B0E6F8-6F75-52B9-13B8-CDF08A75F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Raspi</a:t>
            </a:r>
            <a:r>
              <a:rPr lang="de-AT" dirty="0"/>
              <a:t> in Betrieb nehmen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4935B4-0A96-E5F4-1C1A-A14CB74B3C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Ideal mit externem Monitor an </a:t>
            </a:r>
            <a:r>
              <a:rPr lang="de-AT" dirty="0" err="1"/>
              <a:t>Raspi</a:t>
            </a:r>
            <a:endParaRPr lang="de-AT" dirty="0"/>
          </a:p>
          <a:p>
            <a:r>
              <a:rPr lang="de-AT" dirty="0"/>
              <a:t>IP-Adresse sonst über Router </a:t>
            </a:r>
          </a:p>
          <a:p>
            <a:pPr lvl="1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2C7869D-1993-8718-0A07-5124DECBC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844" y="2384129"/>
            <a:ext cx="7380312" cy="342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216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353ABB-E301-E4DD-2B8E-A9B35160B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VS-Code als Standard-Editor installieren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6A447B-A6D4-AF1E-FB86-3017CBEE9D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D3C4FBB-DBAD-6827-8973-0914CA095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7" y="1628775"/>
            <a:ext cx="4848225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51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FC8B53-382C-9BD2-9064-D681CDA1D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Wieder </a:t>
            </a:r>
            <a:r>
              <a:rPr lang="de-AT" dirty="0" err="1"/>
              <a:t>Frenck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05AF74-2CAF-6D78-E44B-714C40FF5D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59F0B5A-7505-8F3D-2A69-CEBFE8A91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72941"/>
            <a:ext cx="8253098" cy="499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526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A814A7-DD41-CB44-33C2-FFD1032A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Bearbeitung der </a:t>
            </a:r>
            <a:r>
              <a:rPr lang="de-AT" dirty="0" err="1"/>
              <a:t>Config</a:t>
            </a:r>
            <a:r>
              <a:rPr lang="de-AT" dirty="0"/>
              <a:t>-Files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2E6932-3314-48A5-3425-6DCCFAD0BD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B71CA81-CDAB-BE70-C5B3-3737E34D9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92" y="1340768"/>
            <a:ext cx="8695616" cy="349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7970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EF5BF-555A-34E1-4C74-68DD06BAE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Convert</a:t>
            </a:r>
            <a:r>
              <a:rPr lang="de-AT" dirty="0"/>
              <a:t> DB von </a:t>
            </a:r>
            <a:r>
              <a:rPr lang="de-AT" dirty="0" err="1"/>
              <a:t>Sqlite</a:t>
            </a:r>
            <a:r>
              <a:rPr lang="de-AT" dirty="0"/>
              <a:t> zu </a:t>
            </a:r>
            <a:r>
              <a:rPr lang="de-AT" dirty="0" err="1"/>
              <a:t>MariaDb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7E8483-01EB-EBA6-088D-8A827E6CDC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 err="1"/>
              <a:t>AddOn</a:t>
            </a:r>
            <a:r>
              <a:rPr lang="de-AT" dirty="0"/>
              <a:t> </a:t>
            </a:r>
            <a:r>
              <a:rPr lang="de-AT" dirty="0" err="1"/>
              <a:t>MariaDb</a:t>
            </a:r>
            <a:r>
              <a:rPr lang="de-AT" dirty="0"/>
              <a:t> installieren</a:t>
            </a:r>
          </a:p>
          <a:p>
            <a:pPr lvl="1"/>
            <a:r>
              <a:rPr lang="de-AT" dirty="0"/>
              <a:t>User und Passwort festlegen</a:t>
            </a:r>
          </a:p>
          <a:p>
            <a:r>
              <a:rPr lang="de-AT" dirty="0" err="1"/>
              <a:t>Configuration.yaml</a:t>
            </a:r>
            <a:endParaRPr lang="de-AT" dirty="0"/>
          </a:p>
          <a:p>
            <a:pPr lvl="1"/>
            <a:r>
              <a:rPr lang="en-US" b="0" i="0" dirty="0">
                <a:solidFill>
                  <a:srgbClr val="637777"/>
                </a:solidFill>
                <a:effectLst/>
                <a:latin typeface="SFMono-Regular"/>
              </a:rPr>
              <a:t># Change the </a:t>
            </a:r>
            <a:r>
              <a:rPr lang="en-US" b="0" i="0" dirty="0" err="1">
                <a:solidFill>
                  <a:srgbClr val="637777"/>
                </a:solidFill>
                <a:effectLst/>
                <a:latin typeface="SFMono-Regular"/>
              </a:rPr>
              <a:t>username,password</a:t>
            </a:r>
            <a:r>
              <a:rPr lang="en-US" b="0" i="0" dirty="0">
                <a:solidFill>
                  <a:srgbClr val="637777"/>
                </a:solidFill>
                <a:effectLst/>
                <a:latin typeface="SFMono-Regular"/>
              </a:rPr>
              <a:t> and database name as required</a:t>
            </a:r>
            <a:r>
              <a:rPr lang="en-US" b="0" i="0" dirty="0">
                <a:solidFill>
                  <a:srgbClr val="D6DEEB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7FDBCA"/>
                </a:solidFill>
                <a:effectLst/>
                <a:latin typeface="SFMono-Regular"/>
              </a:rPr>
              <a:t>recorder:</a:t>
            </a:r>
            <a:r>
              <a:rPr lang="en-US" b="0" i="0" dirty="0">
                <a:solidFill>
                  <a:srgbClr val="D6DEEB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7FDBCA"/>
                </a:solidFill>
                <a:effectLst/>
                <a:latin typeface="SFMono-Regular"/>
              </a:rPr>
              <a:t>db_url</a:t>
            </a:r>
            <a:r>
              <a:rPr lang="en-US" b="0" i="0" dirty="0">
                <a:solidFill>
                  <a:srgbClr val="7FDBCA"/>
                </a:solidFill>
                <a:effectLst/>
                <a:latin typeface="SFMono-Regular"/>
              </a:rPr>
              <a:t>:</a:t>
            </a:r>
            <a:r>
              <a:rPr lang="en-US" b="0" i="0" dirty="0">
                <a:solidFill>
                  <a:srgbClr val="D6DEEB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ECC48D"/>
                </a:solidFill>
                <a:effectLst/>
                <a:latin typeface="SFMono-Regular"/>
              </a:rPr>
              <a:t>mysql://homeassistant:password@core-mariadb/homeassistant?charset=utf8mb4</a:t>
            </a:r>
          </a:p>
          <a:p>
            <a:r>
              <a:rPr lang="de-AT" dirty="0">
                <a:hlinkClick r:id="rId2"/>
              </a:rPr>
              <a:t>https://andrejacobs.org/home-automation/convert-home-assistant-to-use-mariadb-as-the-database/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136764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B78116-F6C1-8F74-32A1-1DEE7BE46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</a:t>
            </a:r>
            <a:r>
              <a:rPr lang="de-AT" dirty="0"/>
              <a:t> </a:t>
            </a:r>
            <a:r>
              <a:rPr lang="de-AT" dirty="0">
                <a:sym typeface="Wingdings" panose="05000000000000000000" pitchFamily="2" charset="2"/>
              </a:rPr>
              <a:t> Start  Protokoll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9E0361-7FF8-D8DC-C5AA-CFC68D91B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520" y="1052736"/>
            <a:ext cx="8207375" cy="4608165"/>
          </a:xfrm>
        </p:spPr>
        <p:txBody>
          <a:bodyPr/>
          <a:lstStyle/>
          <a:p>
            <a:r>
              <a:rPr lang="de-AT" sz="2400" dirty="0"/>
              <a:t>HA unter Umständen neu starten</a:t>
            </a:r>
          </a:p>
          <a:p>
            <a:r>
              <a:rPr lang="de-AT" sz="2400" dirty="0"/>
              <a:t>Passwort: </a:t>
            </a:r>
            <a:r>
              <a:rPr lang="de-AT" sz="2400" dirty="0" err="1"/>
              <a:t>passme</a:t>
            </a:r>
            <a:endParaRPr lang="de-AT" sz="24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CA697C8-7CF8-E766-AF3E-615B7870B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195736"/>
            <a:ext cx="4410075" cy="412432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E4FF0FE-C368-F834-C6F2-6FD8B20F2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528" y="3931062"/>
            <a:ext cx="6147222" cy="292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528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C3872C-A2F5-458F-C0B1-9F2C5B93D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Samba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9BEA354-07D1-52B1-1046-EB774C7EB8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512" y="981075"/>
            <a:ext cx="8207375" cy="4608165"/>
          </a:xfrm>
        </p:spPr>
        <p:txBody>
          <a:bodyPr/>
          <a:lstStyle/>
          <a:p>
            <a:r>
              <a:rPr lang="de-AT" dirty="0"/>
              <a:t>User/Password festlegen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E1E61F5-E0F5-DD47-B0F8-A6E921AEE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566" y="1695959"/>
            <a:ext cx="9144000" cy="317839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4DDCB3D-4B75-34E1-1EDF-575AC89BC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566" y="5051270"/>
            <a:ext cx="9144000" cy="185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851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1031C1-7D07-0EE2-0624-40F8BEF66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Wenn er keine </a:t>
            </a:r>
            <a:r>
              <a:rPr lang="de-AT" dirty="0" err="1"/>
              <a:t>Konfig</a:t>
            </a:r>
            <a:r>
              <a:rPr lang="de-AT" dirty="0"/>
              <a:t> anbietet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AA448B8-576A-13BD-EB56-EE532E226C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HA neu starten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BFFE60B-B463-5FAE-4AC8-0EC0F87C1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7" y="1988840"/>
            <a:ext cx="7385963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0711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DC33A6-597E-C6BB-B5D5-D6C5392D0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Samba - Test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000FEDF-9E14-47AE-3399-1918D2CC56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9D4473C-C98F-49B6-C669-B2ECFA8A6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2674"/>
            <a:ext cx="9144000" cy="180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54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FBE59A-BAD2-59D9-B410-FB6D57D0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AddOn</a:t>
            </a:r>
            <a:r>
              <a:rPr lang="de-AT" dirty="0"/>
              <a:t> </a:t>
            </a:r>
            <a:r>
              <a:rPr lang="de-AT" dirty="0" err="1"/>
              <a:t>Mosquitto</a:t>
            </a:r>
            <a:r>
              <a:rPr lang="de-AT" dirty="0"/>
              <a:t>-Broker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8CA1482-6DAC-C696-77AF-C006D72AF0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Keinen Benutzer eintragen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97C6A57-74CC-931D-2B4C-4757460F1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3429000"/>
            <a:ext cx="5508104" cy="347642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5E27240-F8C0-B2A9-6ECC-BD7831B03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12" y="1735950"/>
            <a:ext cx="3959672" cy="345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622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AE742-6097-8770-891A-2C5501192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Integration </a:t>
            </a:r>
            <a:r>
              <a:rPr lang="de-AT" dirty="0" err="1"/>
              <a:t>Mqtt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9A3C7BC-DB9D-53F9-D78A-556743073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980728"/>
            <a:ext cx="8207375" cy="4608165"/>
          </a:xfrm>
        </p:spPr>
        <p:txBody>
          <a:bodyPr/>
          <a:lstStyle/>
          <a:p>
            <a:r>
              <a:rPr lang="de-AT" dirty="0"/>
              <a:t>Optional mit Verschlüsselung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E93CAC7-DCD4-EDF2-5A06-48AFCB9FD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31" y="1556792"/>
            <a:ext cx="3515409" cy="44810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ED4286B-D30A-E902-C259-8E40A32E2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215" y="1098822"/>
            <a:ext cx="3724275" cy="437197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8068961-AFE5-BBA9-0B62-C997CA976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0871" y="5527716"/>
            <a:ext cx="3086100" cy="119062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71BDC26-6789-AE2D-9C5E-D5B18FCDA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1647" y="1022617"/>
            <a:ext cx="3856777" cy="452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76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40A352-F16B-2A07-077D-A183F5D37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Dauert einige Minuten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3187946-DBF3-0D16-97C2-111BDD4D67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124744"/>
            <a:ext cx="8207375" cy="4608165"/>
          </a:xfrm>
        </p:spPr>
        <p:txBody>
          <a:bodyPr/>
          <a:lstStyle/>
          <a:p>
            <a:r>
              <a:rPr lang="de-AT" dirty="0">
                <a:hlinkClick r:id="rId2"/>
              </a:rPr>
              <a:t>http://homeassistant.local:8123/</a:t>
            </a:r>
            <a:r>
              <a:rPr lang="de-AT" dirty="0"/>
              <a:t> </a:t>
            </a:r>
          </a:p>
          <a:p>
            <a:r>
              <a:rPr lang="de-AT" dirty="0"/>
              <a:t>Alternativ mit IP-Adresse</a:t>
            </a:r>
          </a:p>
          <a:p>
            <a:pPr lvl="1"/>
            <a:r>
              <a:rPr lang="de-AT" dirty="0"/>
              <a:t>Über Router ermitteln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841641F-7A0C-358D-DC1D-EA8EBBBD7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780928"/>
            <a:ext cx="4631516" cy="391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432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82F4A2-FBB7-4484-0F30-EC9C56EB1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Test mit MQTT Explorer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5571C60-E6A5-9A21-A7E0-492128EF6D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4EACA87-052E-6254-4FF7-18654171A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38275"/>
            <a:ext cx="7048500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414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C4A72A-B8DA-1EDB-93BE-F4A2A3CE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AddOn</a:t>
            </a:r>
            <a:r>
              <a:rPr lang="de-DE" dirty="0"/>
              <a:t> </a:t>
            </a:r>
            <a:r>
              <a:rPr lang="de-DE" dirty="0" err="1"/>
              <a:t>EspHome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238AB4-AFC7-1F8D-3AA3-F6524D4BCF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E87DA15-E395-0A2B-A822-65F789D55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1011"/>
            <a:ext cx="9144000" cy="333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180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709B98-C76F-5C2B-0D21-F2E38CDBD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Protokoll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F116719-E06F-AA92-10EC-F243C597ED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864B54F-A27F-BB55-0EE6-20D385A87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242450"/>
            <a:ext cx="9144000" cy="210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5143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376BF5-E6E6-301B-2BC5-670278776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NodeRed</a:t>
            </a:r>
            <a:r>
              <a:rPr lang="de-AT" dirty="0"/>
              <a:t> - Installation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186E91-B04B-ABB8-821F-C25799DADC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124744"/>
            <a:ext cx="8207375" cy="4608165"/>
          </a:xfrm>
        </p:spPr>
        <p:txBody>
          <a:bodyPr/>
          <a:lstStyle/>
          <a:p>
            <a:r>
              <a:rPr lang="de-AT" sz="2400" dirty="0"/>
              <a:t>Über </a:t>
            </a:r>
            <a:r>
              <a:rPr lang="de-AT" sz="2400" dirty="0" err="1"/>
              <a:t>AddOns</a:t>
            </a:r>
            <a:r>
              <a:rPr lang="de-AT" sz="2400" dirty="0"/>
              <a:t> installieren</a:t>
            </a:r>
          </a:p>
          <a:p>
            <a:r>
              <a:rPr lang="de-AT" sz="2400" dirty="0"/>
              <a:t>SSL deaktivieren</a:t>
            </a:r>
          </a:p>
          <a:p>
            <a:r>
              <a:rPr lang="de-AT" sz="2400" dirty="0"/>
              <a:t>Passwort setzen (</a:t>
            </a:r>
            <a:r>
              <a:rPr lang="de-AT" sz="2400" dirty="0" err="1"/>
              <a:t>passme</a:t>
            </a:r>
            <a:r>
              <a:rPr lang="de-AT" sz="2400" dirty="0"/>
              <a:t>) und restarten</a:t>
            </a:r>
          </a:p>
          <a:p>
            <a:endParaRPr lang="de-AT" sz="24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494EDCD-8908-BACF-F4D6-3EE683575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614" y="2492896"/>
            <a:ext cx="4213549" cy="425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527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24A3EB-E423-D05B-D2D3-6AC17976F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Für bessere Integration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D2D4B38-1BCE-5DC2-2A8F-2870251B1B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>
                <a:hlinkClick r:id="rId2"/>
              </a:rPr>
              <a:t>https://github.com/zachowj/hass-node-red#hacs</a:t>
            </a:r>
            <a:r>
              <a:rPr lang="de-AT" dirty="0"/>
              <a:t> </a:t>
            </a:r>
          </a:p>
          <a:p>
            <a:r>
              <a:rPr lang="de-AT" dirty="0"/>
              <a:t>Danach HA neu starten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33CB317-26C8-831B-C014-AA7C36712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2" y="2492896"/>
            <a:ext cx="9144000" cy="244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629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71B3F4-0CC8-FC94-9346-0B167D170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Integration installieren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60E2D3-5453-E4E1-1210-B2639BE1E2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0CD0BCA-3536-DC92-7E19-AD8BA0426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2" y="1484784"/>
            <a:ext cx="57816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449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76248E-90F3-01A0-47C5-AE79398CB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Portainer</a:t>
            </a:r>
            <a:r>
              <a:rPr lang="de-AT" dirty="0"/>
              <a:t> wird offiziell nicht unterstützt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51D1CD-6807-F331-B873-B0F1C9081D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 err="1">
                <a:solidFill>
                  <a:srgbClr val="222222"/>
                </a:solidFill>
                <a:latin typeface="Open Sans" panose="020B0606030504020204" pitchFamily="34" charset="0"/>
              </a:rPr>
              <a:t>AddOn</a:t>
            </a:r>
            <a:r>
              <a:rPr lang="de-AT" dirty="0">
                <a:solidFill>
                  <a:srgbClr val="222222"/>
                </a:solidFill>
                <a:latin typeface="Open Sans" panose="020B0606030504020204" pitchFamily="34" charset="0"/>
              </a:rPr>
              <a:t> über Repo installieren</a:t>
            </a:r>
            <a:endParaRPr lang="de-AT" b="0" i="0" dirty="0">
              <a:solidFill>
                <a:srgbClr val="222222"/>
              </a:solidFill>
              <a:effectLst/>
              <a:latin typeface="Open Sans" panose="020B0606030504020204" pitchFamily="34" charset="0"/>
            </a:endParaRPr>
          </a:p>
          <a:p>
            <a:pPr lvl="1"/>
            <a:r>
              <a:rPr lang="de-AT" b="0" i="0" u="none" strike="noStrike" dirty="0">
                <a:solidFill>
                  <a:srgbClr val="222222"/>
                </a:solidFill>
                <a:effectLst/>
                <a:latin typeface="Open Sans" panose="020B0606030504020204" pitchFamily="34" charset="0"/>
                <a:hlinkClick r:id="rId2"/>
              </a:rPr>
              <a:t>https://github.com/alexbelgium/hassio-addons</a:t>
            </a:r>
            <a:endParaRPr lang="de-AT" b="0" i="0" u="none" strike="noStrike" dirty="0">
              <a:solidFill>
                <a:srgbClr val="222222"/>
              </a:solidFill>
              <a:effectLst/>
              <a:latin typeface="Open Sans" panose="020B0606030504020204" pitchFamily="34" charset="0"/>
            </a:endParaRPr>
          </a:p>
          <a:p>
            <a:r>
              <a:rPr lang="de-AT" dirty="0">
                <a:solidFill>
                  <a:srgbClr val="222222"/>
                </a:solidFill>
                <a:latin typeface="Open Sans" panose="020B0606030504020204" pitchFamily="34" charset="0"/>
              </a:rPr>
              <a:t>Gesicherten Modus abschalten</a:t>
            </a:r>
            <a:endParaRPr lang="de-AT" b="0" i="0" u="none" strike="noStrike" dirty="0">
              <a:solidFill>
                <a:srgbClr val="222222"/>
              </a:solidFill>
              <a:effectLst/>
              <a:latin typeface="Open Sans" panose="020B0606030504020204" pitchFamily="34" charset="0"/>
            </a:endParaRPr>
          </a:p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EE09DEE-C205-8E75-BBC0-773EFF705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3421360"/>
            <a:ext cx="4995664" cy="267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4995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ED6C0B-E174-0C43-A432-A53EAB836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Kennwort muss länger sein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2D286B0-7D9F-39AD-1586-0A4F31F26F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5217BBE-75DE-FD79-E375-AE713C6A5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395412"/>
            <a:ext cx="52959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151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26BDAA-5466-4912-D8A1-1D1E5B03D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Jedes </a:t>
            </a:r>
            <a:r>
              <a:rPr lang="de-AT" dirty="0" err="1"/>
              <a:t>AddOn</a:t>
            </a:r>
            <a:r>
              <a:rPr lang="de-AT" dirty="0"/>
              <a:t> ist ein Container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76BD202-26B4-F2C6-8E48-C43484158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92AC9B2-1FB7-FF28-9621-17FDC4332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9133"/>
            <a:ext cx="9144000" cy="389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262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AB50E8-E3FC-A4D7-8A35-45D7B68AA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Integration </a:t>
            </a:r>
            <a:r>
              <a:rPr lang="de-AT" dirty="0" err="1"/>
              <a:t>OpenWeatherMap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BA8CC7C-4542-F00A-CFC5-31919BB676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AA6475E-137D-824D-5791-49FD673FF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124744"/>
            <a:ext cx="5194228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47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91DED9-9916-5F19-6189-C69BA17CE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2800" dirty="0"/>
              <a:t>Benutzer anlegen oder Backup einspielen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7633EA-C2AD-A5E1-71E7-6049A2CB94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6089742-0C33-7DE7-7892-E61652529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863307"/>
            <a:ext cx="2938463" cy="587692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22D1D3E-17BB-2CA8-4A9D-576A63AC6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60" y="1005478"/>
            <a:ext cx="3773649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645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8D4D76-8600-9A58-9093-19C642AD7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InfluxDB-AddOn</a:t>
            </a:r>
            <a:r>
              <a:rPr lang="de-AT" dirty="0"/>
              <a:t> installieren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2A8537-EAC3-F6D6-53FF-F09509AE3A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1124744"/>
            <a:ext cx="8207375" cy="4608165"/>
          </a:xfrm>
        </p:spPr>
        <p:txBody>
          <a:bodyPr/>
          <a:lstStyle/>
          <a:p>
            <a:r>
              <a:rPr lang="de-AT" dirty="0"/>
              <a:t>Keine Konfiguration notwendig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CA971DA-7A8A-4999-9021-A09CF64A8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700808"/>
            <a:ext cx="6141571" cy="426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069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91A2C1-D5C2-EC72-DD92-14A9DC086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Erster Start dauert 2 Minuten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DABCBA-B897-7607-6CC2-52AA14B1F8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D3A5B5-D189-68AE-9A52-20B8F89AD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490662"/>
            <a:ext cx="901065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2616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FAB933-61A4-8C4E-C425-1C0959107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InfluxDB</a:t>
            </a:r>
            <a:r>
              <a:rPr lang="de-AT" dirty="0"/>
              <a:t> – DB für HA anlegen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51BED2-9634-A1C7-B15B-A153934CF7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347C65-376E-04EB-AFDD-4CC256A3E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20" y="1412776"/>
            <a:ext cx="8388424" cy="327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44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3BAF03-23E8-4B91-CE06-0EC3D58A4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InfluxDB</a:t>
            </a:r>
            <a:r>
              <a:rPr lang="de-AT" dirty="0"/>
              <a:t> – Benutzer und Rechte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826B34-0630-753C-9273-BB8C40707D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872197E-19DF-E5BC-59D1-8E1ADBBF5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208" y="1124744"/>
            <a:ext cx="9144000" cy="287139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66DB35D-3D96-2A1C-19EB-2B72354C4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92089"/>
            <a:ext cx="9144000" cy="14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523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CF4828-9B11-8E22-E9C6-F73D9584A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 konfigurieren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A244A4-3380-1EB2-C264-41CB026E06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 err="1"/>
              <a:t>Configuration.yaml</a:t>
            </a:r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HA neu starten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60C9F2-3CA2-DE51-F183-DA30BAC01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3" y="1952836"/>
            <a:ext cx="4464496" cy="213946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381D55A-13FB-0D30-E4D9-3C4D69DBE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786562"/>
            <a:ext cx="6059783" cy="357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318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B969C8-B376-6B46-FF77-92FE09E85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2800" dirty="0"/>
              <a:t>Nach einigen Minuten des Datensammelns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93B4AD9-017C-44A1-0884-8B60510BCE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09494F8-8452-B14C-2606-B2915A0F1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3206"/>
            <a:ext cx="9144000" cy="453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136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88E431-22A4-5BB9-45EE-BFC1FF8E0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Grafana</a:t>
            </a:r>
            <a:r>
              <a:rPr lang="de-AT" dirty="0"/>
              <a:t> per </a:t>
            </a:r>
            <a:r>
              <a:rPr lang="de-AT" dirty="0" err="1"/>
              <a:t>AddOn</a:t>
            </a:r>
            <a:r>
              <a:rPr lang="de-AT" dirty="0"/>
              <a:t>-Store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3C442D-759B-AFC8-5776-91264581B0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Wieder ohne </a:t>
            </a:r>
            <a:r>
              <a:rPr lang="de-AT" dirty="0" err="1"/>
              <a:t>config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B067A9F-2298-E8F1-16F4-E57F5121D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892" y="2060848"/>
            <a:ext cx="6516216" cy="441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725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20F50A-CB22-69F4-07E7-C5060869C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Grafana</a:t>
            </a:r>
            <a:r>
              <a:rPr lang="de-AT" dirty="0"/>
              <a:t> – Add </a:t>
            </a:r>
            <a:r>
              <a:rPr lang="de-AT" dirty="0" err="1"/>
              <a:t>DataSource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91D5E8-AEBE-5CAB-9D24-C06F72C9F5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1052736"/>
            <a:ext cx="8207375" cy="4608165"/>
          </a:xfrm>
        </p:spPr>
        <p:txBody>
          <a:bodyPr/>
          <a:lstStyle/>
          <a:p>
            <a:r>
              <a:rPr lang="de-AT" dirty="0"/>
              <a:t>Typ: </a:t>
            </a:r>
            <a:r>
              <a:rPr lang="de-AT" dirty="0" err="1"/>
              <a:t>InfluxDB</a:t>
            </a:r>
            <a:r>
              <a:rPr lang="de-AT"/>
              <a:t>, URL: </a:t>
            </a:r>
            <a:r>
              <a:rPr lang="de-AT">
                <a:hlinkClick r:id="rId2"/>
              </a:rPr>
              <a:t>http://192.168.1.99:8086</a:t>
            </a:r>
            <a:r>
              <a:rPr lang="de-AT"/>
              <a:t> 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E726933-A27B-04A6-B880-AE0416BA7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1700808"/>
            <a:ext cx="5607996" cy="488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136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969436-ED34-3A97-AB70-73A0DF7C7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Erstes Panel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84DD7BB-D20D-0016-8564-6C63F191F9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A5A0DC9-71C5-F2F8-4168-58C2B2DFF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1314"/>
            <a:ext cx="9144000" cy="483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134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ADBE50-53DE-D4FE-1847-AE7AE0F67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Abschlussarbeiten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D3C6952-572A-D925-A299-58414FB8C9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Updates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D86F77D-4BCB-87BA-940B-7A269B065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2019731"/>
            <a:ext cx="5163666" cy="374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77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B7C77-FA0E-F8D9-7623-0545D6CC9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Findet eine Menge Geräte im Netz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6EE31D6-2E74-0AC2-4504-880B873E85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8734" y="1220615"/>
            <a:ext cx="5327823" cy="4608165"/>
          </a:xfrm>
        </p:spPr>
        <p:txBody>
          <a:bodyPr/>
          <a:lstStyle/>
          <a:p>
            <a:r>
              <a:rPr lang="de-AT" dirty="0" err="1"/>
              <a:t>Fritzbox</a:t>
            </a:r>
            <a:endParaRPr lang="de-AT" dirty="0"/>
          </a:p>
          <a:p>
            <a:r>
              <a:rPr lang="de-AT" dirty="0" err="1"/>
              <a:t>Synology</a:t>
            </a:r>
            <a:endParaRPr lang="de-AT" dirty="0"/>
          </a:p>
          <a:p>
            <a:r>
              <a:rPr lang="de-AT" dirty="0" err="1"/>
              <a:t>ShellyPlug</a:t>
            </a:r>
            <a:endParaRPr lang="de-AT" dirty="0"/>
          </a:p>
          <a:p>
            <a:r>
              <a:rPr lang="de-AT" dirty="0"/>
              <a:t>Sonos</a:t>
            </a:r>
          </a:p>
          <a:p>
            <a:r>
              <a:rPr lang="de-AT" dirty="0"/>
              <a:t>Pflanzensensor</a:t>
            </a:r>
          </a:p>
          <a:p>
            <a:r>
              <a:rPr lang="de-AT" dirty="0"/>
              <a:t>Zahnbürste</a:t>
            </a:r>
          </a:p>
          <a:p>
            <a:r>
              <a:rPr lang="de-AT" dirty="0"/>
              <a:t>ESP32-Geräte</a:t>
            </a:r>
          </a:p>
          <a:p>
            <a:endParaRPr lang="de-AT" dirty="0"/>
          </a:p>
          <a:p>
            <a:r>
              <a:rPr lang="de-AT" dirty="0"/>
              <a:t>Später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6CF809A-7946-9F48-3843-FDE721276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1143000"/>
            <a:ext cx="2430543" cy="558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321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426923-C179-BABA-396B-84DB8FC16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Backup erstellen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CB06D3-C995-42E8-7A65-1212D1C9F6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Initial – mit </a:t>
            </a:r>
            <a:r>
              <a:rPr lang="de-AT" dirty="0" err="1"/>
              <a:t>Standardintegrations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F84989B-61A5-0840-6FF1-EEDBBFC76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075689"/>
            <a:ext cx="6707624" cy="387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294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BCC0F1-54E8-6045-6EF8-42564B86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Cloning</a:t>
            </a:r>
            <a:r>
              <a:rPr lang="de-AT" dirty="0"/>
              <a:t> - Anpassungen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871C2F-F977-7741-4184-7738E4BED7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IP-Adressen</a:t>
            </a:r>
          </a:p>
          <a:p>
            <a:pPr lvl="1"/>
            <a:r>
              <a:rPr lang="de-AT" dirty="0"/>
              <a:t>MQTT</a:t>
            </a:r>
          </a:p>
          <a:p>
            <a:pPr lvl="1"/>
            <a:r>
              <a:rPr lang="de-AT" dirty="0" err="1"/>
              <a:t>InfluxDb</a:t>
            </a:r>
            <a:r>
              <a:rPr lang="de-AT" dirty="0"/>
              <a:t> und </a:t>
            </a:r>
            <a:r>
              <a:rPr lang="de-AT" dirty="0" err="1"/>
              <a:t>Grafana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433464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F19B5A-D13F-46C7-4D98-416EFAFF3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Abfrage, ob Home </a:t>
            </a:r>
            <a:r>
              <a:rPr lang="de-AT" dirty="0" err="1"/>
              <a:t>Assistant</a:t>
            </a:r>
            <a:r>
              <a:rPr lang="de-AT" dirty="0"/>
              <a:t> läuft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682BFE-1939-D934-E125-500C38689A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Observer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A9D2EBC-D108-0163-5959-CAFE4B342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8880"/>
            <a:ext cx="9144000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8051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8AE5E0-7EE1-721D-183F-9A8AA918E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Rasperrymatic</a:t>
            </a:r>
            <a:r>
              <a:rPr lang="de-AT" dirty="0"/>
              <a:t> in </a:t>
            </a:r>
            <a:r>
              <a:rPr lang="de-AT" dirty="0" err="1"/>
              <a:t>HomeAssitant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C9A6A25-2282-3B1A-FCE4-00F2420E09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>
                <a:hlinkClick r:id="rId2"/>
              </a:rPr>
              <a:t>Video</a:t>
            </a:r>
          </a:p>
          <a:p>
            <a:pPr lvl="1"/>
            <a:r>
              <a:rPr lang="de-AT">
                <a:hlinkClick r:id="rId2"/>
              </a:rPr>
              <a:t>https://www.youtube.com/watch?v=6HNJyGrAEmQ&amp;ab_channel=simon42 </a:t>
            </a:r>
          </a:p>
          <a:p>
            <a:r>
              <a:rPr lang="de-AT" dirty="0">
                <a:hlinkClick r:id="rId2"/>
              </a:rPr>
              <a:t>https://github.com/jens-maus/RaspberryMatic/wiki/Installation-HomeAssistant</a:t>
            </a:r>
            <a:r>
              <a:rPr lang="de-AT" dirty="0"/>
              <a:t> 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586241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494F5B-CD4B-9922-886B-ACAE79ED9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Monitor </a:t>
            </a:r>
            <a:r>
              <a:rPr lang="de-AT" dirty="0" err="1"/>
              <a:t>your</a:t>
            </a:r>
            <a:r>
              <a:rPr lang="de-AT" dirty="0"/>
              <a:t> HA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2386229-DD80-6833-5E43-C338507F18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sz="2400" dirty="0">
                <a:hlinkClick r:id="rId2"/>
              </a:rPr>
              <a:t>https://Home-assistant.io/integrations/systemmonitor/</a:t>
            </a:r>
            <a:r>
              <a:rPr lang="de-AT" sz="2400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280EDBF-95ED-0E63-A9F9-2315389D2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1916832"/>
            <a:ext cx="6264696" cy="502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0720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F9218E-8C7B-2E4A-F275-1CA36835B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Configuration.yaml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A6C0BB9-B795-E1DB-346D-EE2B574D85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# Example </a:t>
            </a:r>
            <a:r>
              <a:rPr lang="en-US" dirty="0" err="1"/>
              <a:t>configuration.yaml</a:t>
            </a:r>
            <a:r>
              <a:rPr lang="en-US" dirty="0"/>
              <a:t> entry</a:t>
            </a:r>
          </a:p>
          <a:p>
            <a:pPr marL="0" indent="0">
              <a:buNone/>
            </a:pPr>
            <a:r>
              <a:rPr lang="en-US" dirty="0"/>
              <a:t>sensor:</a:t>
            </a:r>
          </a:p>
          <a:p>
            <a:pPr marL="0" indent="0">
              <a:buNone/>
            </a:pPr>
            <a:r>
              <a:rPr lang="en-US" dirty="0"/>
              <a:t>  - platform: </a:t>
            </a:r>
            <a:r>
              <a:rPr lang="en-US" dirty="0" err="1"/>
              <a:t>systemmonitor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resources:</a:t>
            </a:r>
          </a:p>
          <a:p>
            <a:pPr marL="0" indent="0">
              <a:buNone/>
            </a:pPr>
            <a:r>
              <a:rPr lang="en-US" dirty="0"/>
              <a:t>      - type: </a:t>
            </a:r>
            <a:r>
              <a:rPr lang="en-US" dirty="0" err="1"/>
              <a:t>disk_use_percent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arg</a:t>
            </a:r>
            <a:r>
              <a:rPr lang="en-US" dirty="0"/>
              <a:t>: /config</a:t>
            </a:r>
          </a:p>
          <a:p>
            <a:pPr marL="0" indent="0">
              <a:buNone/>
            </a:pPr>
            <a:r>
              <a:rPr lang="en-US" dirty="0"/>
              <a:t>      - type: </a:t>
            </a:r>
            <a:r>
              <a:rPr lang="en-US" dirty="0" err="1"/>
              <a:t>memory_free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639377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17BF8D-EC27-750F-7D7B-EAAEB9F72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Enable</a:t>
            </a:r>
            <a:r>
              <a:rPr lang="de-AT" dirty="0"/>
              <a:t> 2FA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755A5E9-1E2E-6435-89CD-9397750B21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512" y="1052736"/>
            <a:ext cx="8207375" cy="4608165"/>
          </a:xfrm>
        </p:spPr>
        <p:txBody>
          <a:bodyPr/>
          <a:lstStyle/>
          <a:p>
            <a:r>
              <a:rPr lang="de-AT" dirty="0"/>
              <a:t>Benutzerprofil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877BF29-D9E0-0273-5C01-6CAAFE57C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6" y="1700808"/>
            <a:ext cx="9144000" cy="241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37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D8FC9D-A467-47E9-FA72-9D7073430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Enable</a:t>
            </a:r>
            <a:r>
              <a:rPr lang="de-AT" dirty="0"/>
              <a:t> IP Ban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FCF5EE-578D-68B5-5A4E-294B54CF84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 err="1"/>
              <a:t>Loginangriffe</a:t>
            </a:r>
            <a:r>
              <a:rPr lang="de-AT" dirty="0"/>
              <a:t> einschränken</a:t>
            </a:r>
          </a:p>
          <a:p>
            <a:pPr lvl="1"/>
            <a:r>
              <a:rPr lang="de-AT" dirty="0"/>
              <a:t>Nach 5 fehlgeschlagenen Versuchen wird die IP-Adresse gesperrt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36E35FA-345A-4B7D-128F-F3E196F26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852936"/>
            <a:ext cx="6314202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525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E49844-0383-E15D-517D-4D6D00C18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Use </a:t>
            </a:r>
            <a:r>
              <a:rPr lang="de-AT" dirty="0" err="1"/>
              <a:t>secrets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C61DEB2-FE11-84FC-9C94-586A170F65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Werden bei </a:t>
            </a:r>
            <a:r>
              <a:rPr lang="de-AT" dirty="0" err="1"/>
              <a:t>git</a:t>
            </a:r>
            <a:r>
              <a:rPr lang="de-AT" dirty="0"/>
              <a:t> </a:t>
            </a:r>
            <a:r>
              <a:rPr lang="de-AT" dirty="0" err="1"/>
              <a:t>commit</a:t>
            </a:r>
            <a:r>
              <a:rPr lang="de-AT" dirty="0"/>
              <a:t> nicht übertragen</a:t>
            </a:r>
          </a:p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07CC34C-9063-E30F-17EF-EF4721DF7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204864"/>
            <a:ext cx="4124325" cy="113347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550358E-2F4E-340B-59AB-CF84102A3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3573016"/>
            <a:ext cx="802005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6342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7467AB-43D6-54AA-184F-3F4228B1D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Einstellungen – System -Logs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67A334-95F3-5AE6-30C3-763FA827AC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AAF499C-32D3-8150-BD17-CF3E53775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143015"/>
            <a:ext cx="6173402" cy="485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1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B36D64-8A4D-50AA-635E-6B6B5216F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 über Docker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F4704BC-715D-F400-546D-1BD294A8CE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78CAC3F-B77F-D778-F95F-C09907B1D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4743"/>
            <a:ext cx="9095062" cy="460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747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402A0-C481-F418-752E-82E39ED09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Links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A63C5B-BA13-9A7B-B274-A4AC52712A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Einrichtung Tristan</a:t>
            </a:r>
          </a:p>
          <a:p>
            <a:pPr lvl="1"/>
            <a:r>
              <a:rPr lang="de-AT" dirty="0">
                <a:hlinkClick r:id="rId2"/>
              </a:rPr>
              <a:t>https://www.youtube.com/watch?v=fs_qyQEm5Xo&amp;list=PLIxK2LLg_SBv6tud8fjgl0scqhyZba-O7&amp;ab_channel=Tristan%27sSmartesHeim</a:t>
            </a:r>
            <a:r>
              <a:rPr lang="de-AT" dirty="0"/>
              <a:t> </a:t>
            </a:r>
          </a:p>
          <a:p>
            <a:r>
              <a:rPr lang="de-AT" dirty="0" err="1"/>
              <a:t>SmartHomeJunkie</a:t>
            </a:r>
            <a:endParaRPr lang="de-AT" dirty="0"/>
          </a:p>
          <a:p>
            <a:pPr lvl="1"/>
            <a:r>
              <a:rPr lang="de-AT" dirty="0">
                <a:hlinkClick r:id="rId3"/>
              </a:rPr>
              <a:t>https://github.com/smarthomejunkie/Home-Assistant-Tutorials</a:t>
            </a:r>
            <a:r>
              <a:rPr lang="de-AT" dirty="0"/>
              <a:t> </a:t>
            </a:r>
          </a:p>
          <a:p>
            <a:r>
              <a:rPr lang="de-AT" dirty="0" err="1"/>
              <a:t>CheatSheet</a:t>
            </a:r>
            <a:endParaRPr lang="de-AT" dirty="0"/>
          </a:p>
          <a:p>
            <a:pPr lvl="1"/>
            <a:r>
              <a:rPr lang="de-AT" dirty="0">
                <a:hlinkClick r:id="rId4"/>
              </a:rPr>
              <a:t>https://github.com/arsaboo/homeassistant-config/blob/master/HASS%20Cheatsheet.md</a:t>
            </a:r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90776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5B22D7-DC65-B303-EAB7-424C2FC2E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Hauptseite mit Lovelace-UI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3D448F4-A96D-E05B-62A7-B5282CEE38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6BCEE04-3A5A-7B01-C3FE-7A55E282A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143" y="981075"/>
            <a:ext cx="6357714" cy="537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807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F74313-120F-E5C0-FB84-BA9174CD3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Anpassungen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939D74-BC31-DF7A-6912-27C9C90B93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 err="1"/>
              <a:t>Advanced</a:t>
            </a:r>
            <a:r>
              <a:rPr lang="de-AT" dirty="0"/>
              <a:t> Mode aktivieren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A06C741-C069-BFA8-F167-5C6B4400E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887568"/>
            <a:ext cx="5914940" cy="484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168654"/>
      </p:ext>
    </p:extLst>
  </p:cSld>
  <p:clrMapOvr>
    <a:masterClrMapping/>
  </p:clrMapOvr>
</p:sld>
</file>

<file path=ppt/theme/theme1.xml><?xml version="1.0" encoding="utf-8"?>
<a:theme xmlns:a="http://schemas.openxmlformats.org/drawingml/2006/main" name="2_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737</Words>
  <Application>Microsoft Office PowerPoint</Application>
  <PresentationFormat>Bildschirmpräsentation (4:3)</PresentationFormat>
  <Paragraphs>176</Paragraphs>
  <Slides>70</Slides>
  <Notes>4</Notes>
  <HiddenSlides>12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70</vt:i4>
      </vt:variant>
    </vt:vector>
  </HeadingPairs>
  <TitlesOfParts>
    <vt:vector size="78" baseType="lpstr">
      <vt:lpstr>Arial</vt:lpstr>
      <vt:lpstr>Calibri</vt:lpstr>
      <vt:lpstr>Consolas</vt:lpstr>
      <vt:lpstr>Open Sans</vt:lpstr>
      <vt:lpstr>SFMono-Regular</vt:lpstr>
      <vt:lpstr>Symbol</vt:lpstr>
      <vt:lpstr>Wingdings</vt:lpstr>
      <vt:lpstr>2_Larissa</vt:lpstr>
      <vt:lpstr>Installation auf Raspberry Pi 4</vt:lpstr>
      <vt:lpstr>Raspi-Imager oder balenaEdger</vt:lpstr>
      <vt:lpstr>Raspi in Betrieb nehmen</vt:lpstr>
      <vt:lpstr>Dauert einige Minuten</vt:lpstr>
      <vt:lpstr>Benutzer anlegen oder Backup einspielen</vt:lpstr>
      <vt:lpstr>Findet eine Menge Geräte im Netz</vt:lpstr>
      <vt:lpstr>Alternativ über Docker</vt:lpstr>
      <vt:lpstr>Hauptseite mit Lovelace-UI</vt:lpstr>
      <vt:lpstr>Anpassungen</vt:lpstr>
      <vt:lpstr>Konfiguration</vt:lpstr>
      <vt:lpstr>AddOn-Store - Enable SSH/SFTP</vt:lpstr>
      <vt:lpstr>Erstes AddOn über Store installieren</vt:lpstr>
      <vt:lpstr>SSH - Überblick</vt:lpstr>
      <vt:lpstr>Config – Benutzer anpassen</vt:lpstr>
      <vt:lpstr>Protokoll kontrollieren</vt:lpstr>
      <vt:lpstr>Config noch einmal überprüfen</vt:lpstr>
      <vt:lpstr>Starten und Aufrufen</vt:lpstr>
      <vt:lpstr>HomeAssistant neu starten …</vt:lpstr>
      <vt:lpstr>Ergebnis</vt:lpstr>
      <vt:lpstr>Log</vt:lpstr>
      <vt:lpstr>Install Home Assistant Community Store</vt:lpstr>
      <vt:lpstr>Script arbeitet problemlos</vt:lpstr>
      <vt:lpstr>HA neu starten</vt:lpstr>
      <vt:lpstr>HA neu starten – Browsercache löschen</vt:lpstr>
      <vt:lpstr>Integration hinzufügen</vt:lpstr>
      <vt:lpstr>Alles bestätigen</vt:lpstr>
      <vt:lpstr>HACS – Integration installieren</vt:lpstr>
      <vt:lpstr>PowerPoint-Präsentation</vt:lpstr>
      <vt:lpstr>HACS zu Bereich System hinzufügen</vt:lpstr>
      <vt:lpstr>VS-Code als Standard-Editor installieren</vt:lpstr>
      <vt:lpstr>Wieder Frenck</vt:lpstr>
      <vt:lpstr>Bearbeitung der Config-Files</vt:lpstr>
      <vt:lpstr>Convert DB von Sqlite zu MariaDb</vt:lpstr>
      <vt:lpstr>Config  Start  Protokoll</vt:lpstr>
      <vt:lpstr>Samba</vt:lpstr>
      <vt:lpstr>Wenn er keine Konfig anbietet</vt:lpstr>
      <vt:lpstr>Samba - Test</vt:lpstr>
      <vt:lpstr>AddOn Mosquitto-Broker</vt:lpstr>
      <vt:lpstr>Integration Mqtt</vt:lpstr>
      <vt:lpstr>Test mit MQTT Explorer</vt:lpstr>
      <vt:lpstr>AddOn EspHome</vt:lpstr>
      <vt:lpstr>Protokoll</vt:lpstr>
      <vt:lpstr>NodeRed - Installation</vt:lpstr>
      <vt:lpstr>Für bessere Integration</vt:lpstr>
      <vt:lpstr>Integration installieren</vt:lpstr>
      <vt:lpstr>Portainer wird offiziell nicht unterstützt</vt:lpstr>
      <vt:lpstr>Kennwort muss länger sein</vt:lpstr>
      <vt:lpstr>Jedes AddOn ist ein Container</vt:lpstr>
      <vt:lpstr>Integration OpenWeatherMap</vt:lpstr>
      <vt:lpstr>InfluxDB-AddOn installieren</vt:lpstr>
      <vt:lpstr>Erster Start dauert 2 Minuten </vt:lpstr>
      <vt:lpstr>InfluxDB – DB für HA anlegen</vt:lpstr>
      <vt:lpstr>InfluxDB – Benutzer und Rechte</vt:lpstr>
      <vt:lpstr>HA konfigurieren</vt:lpstr>
      <vt:lpstr>Nach einigen Minuten des Datensammelns</vt:lpstr>
      <vt:lpstr>Grafana per AddOn-Store</vt:lpstr>
      <vt:lpstr>Grafana – Add DataSource</vt:lpstr>
      <vt:lpstr>Erstes Panel</vt:lpstr>
      <vt:lpstr>Abschlussarbeiten</vt:lpstr>
      <vt:lpstr>Backup erstellen</vt:lpstr>
      <vt:lpstr>Cloning - Anpassungen</vt:lpstr>
      <vt:lpstr>Abfrage, ob Home Assistant läuft</vt:lpstr>
      <vt:lpstr>Rasperrymatic in HomeAssitant</vt:lpstr>
      <vt:lpstr>Monitor your HA</vt:lpstr>
      <vt:lpstr>Configuration.yaml</vt:lpstr>
      <vt:lpstr>Enable 2FA</vt:lpstr>
      <vt:lpstr>Enable IP Ban</vt:lpstr>
      <vt:lpstr>Use secrets</vt:lpstr>
      <vt:lpstr>Einstellungen – System -Logs</vt:lpstr>
      <vt:lpstr>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Köck</dc:creator>
  <cp:lastModifiedBy>Gerald Köck</cp:lastModifiedBy>
  <cp:revision>895</cp:revision>
  <dcterms:created xsi:type="dcterms:W3CDTF">2011-08-18T07:37:01Z</dcterms:created>
  <dcterms:modified xsi:type="dcterms:W3CDTF">2023-03-23T15:04:19Z</dcterms:modified>
</cp:coreProperties>
</file>